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 rt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2123728" y="2047834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anose="02020603050405020304" pitchFamily="18" charset="0"/>
              </a:rPr>
              <a:t>Infectious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Bursal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 + </a:t>
            </a:r>
          </a:p>
          <a:p>
            <a:pPr algn="ctr" rtl="0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Hydropericardium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Syndrome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rtl="0"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sz="1350" dirty="0">
              <a:solidFill>
                <a:prstClr val="black"/>
              </a:solidFill>
            </a:endParaRPr>
          </a:p>
          <a:p>
            <a:pPr algn="ctr" rtl="0"/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13" name="Picture 5">
            <a:extLst>
              <a:ext uri="{FF2B5EF4-FFF2-40B4-BE49-F238E27FC236}">
                <a16:creationId xmlns="" xmlns:a16="http://schemas.microsoft.com/office/drawing/2014/main" id="{7980B8F3-8C3B-8A75-BE31-DD0FD39CF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04" y="2047833"/>
            <a:ext cx="2350996" cy="296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9"/>
            <a:ext cx="7992888" cy="792088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C00000"/>
                </a:solidFill>
              </a:rPr>
              <a:t>Clinical signs :</a:t>
            </a:r>
            <a:endParaRPr lang="ar-IQ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Age : 3-5 weeks old broiler and broiler breeder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Sudden onset (Sudden increase in mortality).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Lethargy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Huddling with ruffled feathers.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Yellow , mucoid  droppings  are characteristic.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Mortality : 46 – 80 % 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03764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1"/>
            <a:ext cx="8136904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Post-mortem lesions: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688632"/>
          </a:xfrm>
        </p:spPr>
        <p:txBody>
          <a:bodyPr>
            <a:normAutofit/>
          </a:bodyPr>
          <a:lstStyle/>
          <a:p>
            <a:pPr marL="365125" indent="-365125" algn="l" defTabSz="884238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1-</a:t>
            </a:r>
            <a:r>
              <a:rPr lang="en-US" dirty="0" smtClean="0"/>
              <a:t> Excessive straw-</a:t>
            </a:r>
            <a:r>
              <a:rPr lang="en-US" dirty="0" err="1" smtClean="0"/>
              <a:t>coloured</a:t>
            </a:r>
            <a:r>
              <a:rPr lang="en-US" dirty="0" smtClean="0"/>
              <a:t> fluid distending the pericardium ( up to 10 ml of clear transudate in  the pericardial sac).</a:t>
            </a:r>
          </a:p>
          <a:p>
            <a:pPr marL="365125" indent="-365125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2-</a:t>
            </a:r>
            <a:r>
              <a:rPr lang="en-US" dirty="0" smtClean="0"/>
              <a:t>Generalized congestion of the </a:t>
            </a:r>
            <a:r>
              <a:rPr lang="en-US" dirty="0" err="1" smtClean="0"/>
              <a:t>carcase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3-</a:t>
            </a:r>
            <a:r>
              <a:rPr lang="en-US" dirty="0" smtClean="0"/>
              <a:t>  Enlarged , pale  friable liver and kidneys.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4</a:t>
            </a:r>
            <a:r>
              <a:rPr lang="en-US" dirty="0" smtClean="0"/>
              <a:t>-Multifocal hepatic necrosis .</a:t>
            </a:r>
          </a:p>
          <a:p>
            <a:pPr marL="0" indent="0" algn="l" rtl="0">
              <a:buNone/>
            </a:pPr>
            <a:r>
              <a:rPr lang="en-US" dirty="0" smtClean="0"/>
              <a:t>5. Lungs are edematous.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817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07" y="116632"/>
            <a:ext cx="8117373" cy="1171257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Diagnosis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4006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1-</a:t>
            </a:r>
            <a:r>
              <a:rPr lang="en-US" dirty="0" smtClean="0"/>
              <a:t> Signs.         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2-</a:t>
            </a:r>
            <a:r>
              <a:rPr lang="en-US" dirty="0" smtClean="0"/>
              <a:t> Lesions.   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3-</a:t>
            </a:r>
            <a:r>
              <a:rPr lang="en-US" dirty="0" smtClean="0"/>
              <a:t> </a:t>
            </a:r>
            <a:r>
              <a:rPr lang="en-US" dirty="0" err="1" smtClean="0"/>
              <a:t>Histopathological</a:t>
            </a:r>
            <a:r>
              <a:rPr lang="en-US" dirty="0" smtClean="0"/>
              <a:t>  examination: demonstrates basophilic intranuclear  inclusions in the </a:t>
            </a:r>
            <a:r>
              <a:rPr lang="en-US" dirty="0" err="1" smtClean="0"/>
              <a:t>hepatocytes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4. Isolation and Identification of the virus.</a:t>
            </a:r>
            <a:endParaRPr lang="en-US" dirty="0"/>
          </a:p>
          <a:p>
            <a:pPr marL="0" indent="0" algn="l"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Differential diagnosis</a:t>
            </a:r>
            <a:r>
              <a:rPr lang="en-US" sz="2000" b="1" u="sng" dirty="0" smtClean="0">
                <a:solidFill>
                  <a:srgbClr val="C00000"/>
                </a:solidFill>
              </a:rPr>
              <a:t>:</a:t>
            </a:r>
            <a:r>
              <a:rPr lang="en-US" b="1" u="sng" dirty="0" smtClean="0"/>
              <a:t>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Coccidiosis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IBD.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Airsacculitis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66442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6965245" cy="1202485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C00000"/>
                </a:solidFill>
              </a:rPr>
              <a:t>Treatment </a:t>
            </a:r>
            <a:r>
              <a:rPr lang="en-US" dirty="0" smtClean="0"/>
              <a:t>: </a:t>
            </a:r>
            <a:r>
              <a:rPr lang="en-US" sz="3200" dirty="0" smtClean="0"/>
              <a:t>No treatment.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2119257"/>
            <a:ext cx="8568952" cy="3603812"/>
          </a:xfrm>
        </p:spPr>
        <p:txBody>
          <a:bodyPr>
            <a:normAutofit lnSpcReduction="10000"/>
          </a:bodyPr>
          <a:lstStyle/>
          <a:p>
            <a:pPr marL="914400" lvl="2" indent="0" algn="l" rtl="0"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Prevention </a:t>
            </a:r>
            <a:r>
              <a:rPr lang="en-US" sz="4400" dirty="0" smtClean="0">
                <a:solidFill>
                  <a:srgbClr val="C00000"/>
                </a:solidFill>
              </a:rPr>
              <a:t>:</a:t>
            </a:r>
          </a:p>
          <a:p>
            <a:pPr marL="914400" lvl="2" indent="0" algn="l" rtl="0">
              <a:buNone/>
            </a:pPr>
            <a:r>
              <a:rPr lang="en-US" sz="2800" dirty="0" smtClean="0"/>
              <a:t>1.Vaccination  at  9-11  day  of  age ,subcutaneously </a:t>
            </a:r>
          </a:p>
          <a:p>
            <a:pPr marL="914400" lvl="2" indent="0" algn="l" rtl="0">
              <a:buNone/>
            </a:pPr>
            <a:r>
              <a:rPr lang="ar-IQ" sz="2800" dirty="0" smtClean="0"/>
              <a:t> </a:t>
            </a:r>
            <a:r>
              <a:rPr lang="en-US" sz="2800" dirty="0" smtClean="0"/>
              <a:t>with oil– emulsion  vaccine .</a:t>
            </a:r>
            <a:endParaRPr lang="en-US" sz="2800" u="sng" dirty="0" smtClean="0"/>
          </a:p>
          <a:p>
            <a:pPr marL="914400" lvl="2" indent="0" algn="l" rtl="0">
              <a:buNone/>
            </a:pPr>
            <a:r>
              <a:rPr lang="en-US" sz="2800" dirty="0" smtClean="0"/>
              <a:t>2.Good  water   sanitation  (e.g. treatment of drinking  water  with  0.1%  of  2.5%  </a:t>
            </a:r>
            <a:r>
              <a:rPr lang="en-US" sz="2800" dirty="0" err="1" smtClean="0"/>
              <a:t>iodophor</a:t>
            </a:r>
            <a:r>
              <a:rPr lang="en-US" sz="2800" dirty="0" smtClean="0"/>
              <a:t>  solution)  appears  to  be  beneficial.              </a:t>
            </a:r>
          </a:p>
          <a:p>
            <a:pPr marL="914400" lvl="2" indent="0" algn="l" rtl="0">
              <a:buNone/>
            </a:pPr>
            <a:r>
              <a:rPr lang="en-US" sz="2800" dirty="0" smtClean="0"/>
              <a:t> 3.Control  of   immunosuppressive   diseases.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968684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Autofit/>
          </a:bodyPr>
          <a:lstStyle/>
          <a:p>
            <a:r>
              <a:rPr lang="en-US" sz="2800" dirty="0"/>
              <a:t>Types of Vaccines Used for Angara Disease (HHS)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28945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Inactivated (Killed) FAdV-4 Vaccine</a:t>
            </a:r>
          </a:p>
          <a:p>
            <a:r>
              <a:rPr lang="en-US" dirty="0"/>
              <a:t>✅ </a:t>
            </a:r>
            <a:r>
              <a:rPr lang="en-US" b="1" dirty="0"/>
              <a:t>Administration</a:t>
            </a:r>
            <a:r>
              <a:rPr lang="en-US" dirty="0"/>
              <a:t>:</a:t>
            </a:r>
          </a:p>
          <a:p>
            <a:r>
              <a:rPr lang="en-US" dirty="0"/>
              <a:t>Given </a:t>
            </a:r>
            <a:r>
              <a:rPr lang="en-US" b="1" dirty="0"/>
              <a:t>via subcutaneous (SC) or intramuscular (IM) injection</a:t>
            </a:r>
            <a:r>
              <a:rPr lang="en-US" dirty="0"/>
              <a:t>.</a:t>
            </a:r>
          </a:p>
          <a:p>
            <a:r>
              <a:rPr lang="en-US" dirty="0"/>
              <a:t>✅ </a:t>
            </a:r>
            <a:r>
              <a:rPr lang="en-US" b="1" dirty="0"/>
              <a:t>Use</a:t>
            </a:r>
            <a:r>
              <a:rPr lang="en-US" dirty="0"/>
              <a:t>:</a:t>
            </a:r>
          </a:p>
          <a:p>
            <a:r>
              <a:rPr lang="en-US" dirty="0"/>
              <a:t>Used in </a:t>
            </a:r>
            <a:r>
              <a:rPr lang="en-US" b="1" dirty="0"/>
              <a:t>breeders and layers</a:t>
            </a:r>
            <a:r>
              <a:rPr lang="en-US" dirty="0"/>
              <a:t> to provide maternal immunity to chicks.</a:t>
            </a:r>
          </a:p>
          <a:p>
            <a:r>
              <a:rPr lang="en-US" dirty="0"/>
              <a:t>✅ </a:t>
            </a:r>
            <a:r>
              <a:rPr lang="en-US" b="1" dirty="0"/>
              <a:t>Advantages</a:t>
            </a:r>
            <a:r>
              <a:rPr lang="en-US" dirty="0"/>
              <a:t>:</a:t>
            </a:r>
          </a:p>
          <a:p>
            <a:r>
              <a:rPr lang="en-US" dirty="0"/>
              <a:t>Provides </a:t>
            </a:r>
            <a:r>
              <a:rPr lang="en-US" b="1" dirty="0"/>
              <a:t>long-lasting immunity</a:t>
            </a:r>
            <a:r>
              <a:rPr lang="en-US" dirty="0"/>
              <a:t>.</a:t>
            </a:r>
          </a:p>
          <a:p>
            <a:r>
              <a:rPr lang="en-US" dirty="0"/>
              <a:t>Reduces </a:t>
            </a:r>
            <a:r>
              <a:rPr lang="en-US" b="1" dirty="0"/>
              <a:t>vertical transmission</a:t>
            </a:r>
            <a:r>
              <a:rPr lang="en-US" dirty="0"/>
              <a:t> from breeders to offspring.</a:t>
            </a:r>
          </a:p>
          <a:p>
            <a:r>
              <a:rPr lang="en-US" dirty="0"/>
              <a:t>✅ </a:t>
            </a:r>
            <a:r>
              <a:rPr lang="en-US" b="1" dirty="0"/>
              <a:t>Disadvantages</a:t>
            </a:r>
            <a:r>
              <a:rPr lang="en-US" dirty="0"/>
              <a:t>:</a:t>
            </a:r>
          </a:p>
          <a:p>
            <a:r>
              <a:rPr lang="en-US" dirty="0"/>
              <a:t>Requires </a:t>
            </a:r>
            <a:r>
              <a:rPr lang="en-US" b="1" dirty="0"/>
              <a:t>two doses</a:t>
            </a:r>
            <a:r>
              <a:rPr lang="en-US" dirty="0"/>
              <a:t> for full protection.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6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en-US" sz="3200" dirty="0"/>
              <a:t>Vaccination Program for Angara Disease (HHS)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052736"/>
            <a:ext cx="8388246" cy="5569737"/>
          </a:xfrm>
        </p:spPr>
        <p:txBody>
          <a:bodyPr>
            <a:normAutofit lnSpcReduction="10000"/>
          </a:bodyPr>
          <a:lstStyle/>
          <a:p>
            <a:endParaRPr lang="en-US" b="1" dirty="0"/>
          </a:p>
          <a:p>
            <a:r>
              <a:rPr lang="en-US" b="1" dirty="0"/>
              <a:t>For Broilers</a:t>
            </a:r>
          </a:p>
          <a:p>
            <a:r>
              <a:rPr lang="en-US" dirty="0"/>
              <a:t>🔹 </a:t>
            </a:r>
            <a:r>
              <a:rPr lang="en-US" b="1" dirty="0"/>
              <a:t>Day 1</a:t>
            </a:r>
            <a:r>
              <a:rPr lang="en-US" dirty="0"/>
              <a:t>: Live attenuated FAdV-4 vaccine (eye drop or drinking water).</a:t>
            </a:r>
            <a:br>
              <a:rPr lang="en-US" dirty="0"/>
            </a:br>
            <a:r>
              <a:rPr lang="en-US" dirty="0"/>
              <a:t>🔹 </a:t>
            </a:r>
            <a:r>
              <a:rPr lang="en-US" b="1" dirty="0"/>
              <a:t>14-21 days</a:t>
            </a:r>
            <a:r>
              <a:rPr lang="en-US" dirty="0"/>
              <a:t>: Booster with live vaccine in endemic areas.</a:t>
            </a:r>
          </a:p>
          <a:p>
            <a:r>
              <a:rPr lang="en-US" b="1" dirty="0"/>
              <a:t>For Layers &amp; Breeders</a:t>
            </a:r>
          </a:p>
          <a:p>
            <a:r>
              <a:rPr lang="en-US" dirty="0"/>
              <a:t>🔹 </a:t>
            </a:r>
            <a:r>
              <a:rPr lang="en-US" b="1" dirty="0"/>
              <a:t>6-8 weeks</a:t>
            </a:r>
            <a:r>
              <a:rPr lang="en-US" dirty="0"/>
              <a:t>: First dose of </a:t>
            </a:r>
            <a:r>
              <a:rPr lang="en-US" b="1" dirty="0"/>
              <a:t>inactivated FAdV-4 vaccine (IM/SC injection)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🔹 </a:t>
            </a:r>
            <a:r>
              <a:rPr lang="en-US" b="1" dirty="0"/>
              <a:t>14-16 weeks</a:t>
            </a:r>
            <a:r>
              <a:rPr lang="en-US" dirty="0"/>
              <a:t>: </a:t>
            </a:r>
            <a:r>
              <a:rPr lang="en-US" b="1" dirty="0"/>
              <a:t>Booster dose</a:t>
            </a:r>
            <a:r>
              <a:rPr lang="en-US" dirty="0"/>
              <a:t> before laying starts.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2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>
          <a:xfrm>
            <a:off x="684213" y="285728"/>
            <a:ext cx="7632700" cy="64294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cs typeface="Majalla UI"/>
              </a:rPr>
              <a:t>  </a:t>
            </a:r>
            <a:r>
              <a:rPr lang="en-US" b="1" dirty="0" smtClean="0">
                <a:cs typeface="Majalla UI"/>
              </a:rPr>
              <a:t>   Infectious Bursal Disease {IBD} ( </a:t>
            </a:r>
            <a:r>
              <a:rPr lang="en-US" b="1" dirty="0" err="1" smtClean="0">
                <a:cs typeface="Majalla UI"/>
              </a:rPr>
              <a:t>Gumboro</a:t>
            </a:r>
            <a:r>
              <a:rPr lang="en-US" b="1" dirty="0" smtClean="0">
                <a:cs typeface="Majalla UI"/>
              </a:rPr>
              <a:t>)</a:t>
            </a:r>
            <a:endParaRPr lang="ar-IQ" b="1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429288"/>
          </a:xfrm>
        </p:spPr>
        <p:txBody>
          <a:bodyPr rtlCol="0">
            <a:normAutofit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600" dirty="0" smtClean="0"/>
              <a:t>There are two forms of the disease :-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600" dirty="0" smtClean="0"/>
              <a:t>Acute form { Classic form }( Clinical form).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600" dirty="0" smtClean="0"/>
              <a:t>Variant { Subclinical form }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2600" b="1" dirty="0" smtClean="0"/>
              <a:t>A.  </a:t>
            </a:r>
            <a:r>
              <a:rPr lang="en-US" sz="2600" b="1" u="sng" dirty="0" smtClean="0">
                <a:solidFill>
                  <a:schemeClr val="accent2"/>
                </a:solidFill>
              </a:rPr>
              <a:t>Acute  form: (Clinical  form, Classic form)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600" dirty="0" smtClean="0"/>
              <a:t>Highly contagious viral disease of young chickens characterized by :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Edema and swelling of the bursa of </a:t>
            </a:r>
            <a:r>
              <a:rPr lang="en-US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Fabricius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followed by hemorrhage. 2. Vent picking . 3.Diarrhea.4. Ataxia .5. Mortality in 3 - 6 weeks old birds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600" dirty="0" smtClean="0">
                <a:solidFill>
                  <a:schemeClr val="accent2"/>
                </a:solidFill>
              </a:rPr>
              <a:t>B: </a:t>
            </a:r>
            <a:r>
              <a:rPr lang="en-US" sz="2600" b="1" u="sng" dirty="0" smtClean="0">
                <a:solidFill>
                  <a:schemeClr val="accent2"/>
                </a:solidFill>
              </a:rPr>
              <a:t> Variant : (Subclinical  form) 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600" dirty="0" smtClean="0"/>
              <a:t>Infection  prior  to  3  weeks  of  age   results   in         </a:t>
            </a:r>
            <a:r>
              <a:rPr lang="en-US" sz="2600" dirty="0" err="1" smtClean="0"/>
              <a:t>immunosuppression</a:t>
            </a:r>
            <a:r>
              <a:rPr lang="en-US" sz="2600" dirty="0" smtClean="0"/>
              <a:t>  and  </a:t>
            </a:r>
            <a:r>
              <a:rPr lang="en-US" sz="2600" dirty="0" err="1" smtClean="0"/>
              <a:t>bursal</a:t>
            </a:r>
            <a:r>
              <a:rPr lang="en-US" sz="2600" dirty="0" smtClean="0"/>
              <a:t>   atrophy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sz="26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Brush Script MT" pitchFamily="66" charset="0"/>
              <a:buAutoNum type="alphaUcPeriod"/>
              <a:defRPr/>
            </a:pPr>
            <a:endParaRPr lang="en-US" dirty="0" smtClean="0"/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868418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44563" y="765175"/>
            <a:ext cx="7156450" cy="5184775"/>
          </a:xfrm>
        </p:spPr>
        <p:txBody>
          <a:bodyPr rtlCol="0"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Etiology :</a:t>
            </a:r>
            <a:r>
              <a:rPr lang="en-US" sz="2800" u="sng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Avibirnavirus : Double stranded RNA virus.</a:t>
            </a:r>
            <a:endParaRPr lang="en-US" sz="2800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Incubation </a:t>
            </a:r>
            <a:r>
              <a:rPr lang="en-US" sz="2800" b="1" u="sng" dirty="0">
                <a:solidFill>
                  <a:schemeClr val="accent2"/>
                </a:solidFill>
              </a:rPr>
              <a:t>period </a:t>
            </a:r>
            <a:r>
              <a:rPr lang="en-US" sz="2800" dirty="0"/>
              <a:t>: </a:t>
            </a:r>
            <a:r>
              <a:rPr lang="en-US" sz="2800" dirty="0" smtClean="0"/>
              <a:t>48 – 72 hours .</a:t>
            </a:r>
            <a:endParaRPr lang="en-US" sz="2800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2"/>
                </a:solidFill>
              </a:rPr>
              <a:t>Course of disease</a:t>
            </a:r>
            <a:r>
              <a:rPr lang="en-US" sz="2800" b="1" dirty="0"/>
              <a:t> </a:t>
            </a:r>
            <a:r>
              <a:rPr lang="en-US" sz="2800" dirty="0" smtClean="0"/>
              <a:t>: 5 – 7 days </a:t>
            </a:r>
            <a:r>
              <a:rPr lang="en-US" sz="2800" dirty="0"/>
              <a:t>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2"/>
                </a:solidFill>
              </a:rPr>
              <a:t>Mortality</a:t>
            </a:r>
            <a:r>
              <a:rPr lang="en-US" sz="2800" b="1" dirty="0"/>
              <a:t> </a:t>
            </a:r>
            <a:r>
              <a:rPr lang="en-US" sz="2800" b="1" dirty="0" smtClean="0"/>
              <a:t>:</a:t>
            </a:r>
            <a:r>
              <a:rPr lang="en-US" sz="2800" dirty="0" smtClean="0"/>
              <a:t>  Broilers 0 – 20 %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dirty="0" smtClean="0"/>
              <a:t>                      Layers    5 – 50 %.</a:t>
            </a:r>
            <a:endParaRPr lang="en-US" sz="2800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2"/>
                </a:solidFill>
              </a:rPr>
              <a:t>Method of spread </a:t>
            </a:r>
            <a:r>
              <a:rPr lang="en-US" sz="2800" b="1" u="sng" dirty="0" smtClean="0">
                <a:solidFill>
                  <a:schemeClr val="accent2"/>
                </a:solidFill>
              </a:rPr>
              <a:t>:-</a:t>
            </a:r>
          </a:p>
          <a:p>
            <a:pPr marL="457200" indent="-45720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Contaminated feed and water .</a:t>
            </a:r>
          </a:p>
          <a:p>
            <a:pPr marL="457200" indent="-45720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Servicemen .</a:t>
            </a:r>
          </a:p>
          <a:p>
            <a:pPr marL="457200" indent="-45720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Trucks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838746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84975" cy="720079"/>
          </a:xfrm>
        </p:spPr>
        <p:txBody>
          <a:bodyPr>
            <a:noAutofit/>
          </a:bodyPr>
          <a:lstStyle/>
          <a:p>
            <a:pPr marL="571500" indent="-571500" algn="l" rtl="0" eaLnBrk="1" hangingPunct="1">
              <a:buFontTx/>
              <a:buChar char="•"/>
            </a:pPr>
            <a:r>
              <a:rPr lang="en-US" sz="3600" b="1" u="sng" dirty="0" smtClean="0">
                <a:solidFill>
                  <a:schemeClr val="accent2"/>
                </a:solidFill>
                <a:cs typeface="Majalla UI"/>
              </a:rPr>
              <a:t>Signs :</a:t>
            </a:r>
            <a:endParaRPr lang="ar-IQ" sz="3600" b="1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76064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u="sng" dirty="0">
                <a:solidFill>
                  <a:schemeClr val="accent2"/>
                </a:solidFill>
                <a:cs typeface="Majalla UI"/>
              </a:rPr>
              <a:t>A- </a:t>
            </a:r>
            <a:r>
              <a:rPr lang="en-US" sz="2800" b="1" dirty="0">
                <a:cs typeface="Majalla UI"/>
              </a:rPr>
              <a:t>Clinical form</a:t>
            </a:r>
            <a:endParaRPr lang="en-US" sz="2800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Occurs in broilers at 3 – 6 weeks of age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Depression , ataxia and tremors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Vent picking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Diarrhea and dehydration.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Sudden onset , death of well fleshed birds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dirty="0" smtClean="0"/>
              <a:t> </a:t>
            </a:r>
          </a:p>
          <a:p>
            <a:pPr marL="274320" indent="-27432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chemeClr val="accent2"/>
                </a:solidFill>
              </a:rPr>
              <a:t>B-</a:t>
            </a:r>
            <a:r>
              <a:rPr lang="en-US" sz="3200" b="1" dirty="0" smtClean="0"/>
              <a:t>Variant </a:t>
            </a:r>
            <a:r>
              <a:rPr lang="en-US" sz="2800" dirty="0" smtClean="0"/>
              <a:t>:- </a:t>
            </a:r>
            <a:r>
              <a:rPr lang="en-US" sz="2800" dirty="0"/>
              <a:t> </a:t>
            </a:r>
            <a:r>
              <a:rPr lang="en-US" sz="2800" dirty="0" smtClean="0"/>
              <a:t>In apparent infection </a:t>
            </a:r>
            <a:r>
              <a:rPr lang="en-US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64243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وان 1"/>
          <p:cNvSpPr>
            <a:spLocks noGrp="1"/>
          </p:cNvSpPr>
          <p:nvPr>
            <p:ph type="title"/>
          </p:nvPr>
        </p:nvSpPr>
        <p:spPr>
          <a:xfrm>
            <a:off x="889000" y="692150"/>
            <a:ext cx="7427913" cy="649288"/>
          </a:xfrm>
        </p:spPr>
        <p:txBody>
          <a:bodyPr/>
          <a:lstStyle/>
          <a:p>
            <a:pPr algn="l" rtl="0" eaLnBrk="1" hangingPunct="1"/>
            <a:r>
              <a:rPr lang="en-US" sz="3600" b="1" u="sng" dirty="0" smtClean="0">
                <a:solidFill>
                  <a:schemeClr val="accent2"/>
                </a:solidFill>
                <a:cs typeface="Majalla UI"/>
              </a:rPr>
              <a:t>Post – mortem lesions: </a:t>
            </a:r>
            <a:endParaRPr lang="ar-IQ" sz="3600" b="1" u="sng" dirty="0" smtClean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7563" y="1484313"/>
            <a:ext cx="7426325" cy="4516455"/>
          </a:xfrm>
        </p:spPr>
        <p:txBody>
          <a:bodyPr rtlCol="0">
            <a:normAutofit fontScale="85000" lnSpcReduction="10000"/>
          </a:bodyPr>
          <a:lstStyle/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sz="2800" b="1" dirty="0" smtClean="0"/>
              <a:t>A- Classic</a:t>
            </a:r>
            <a:r>
              <a:rPr lang="en-US" dirty="0" smtClean="0"/>
              <a:t>   form: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Enlarged edematous bursa of </a:t>
            </a:r>
            <a:r>
              <a:rPr lang="en-US" dirty="0" err="1" smtClean="0"/>
              <a:t>Fabricius</a:t>
            </a:r>
            <a:r>
              <a:rPr lang="en-US" dirty="0" smtClean="0"/>
              <a:t> followed  by bursal atrophy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Gelatinous film  cover the exterior of the bursa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Cheesy core may be found in the bursa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Kidneys are swollen and filled with </a:t>
            </a:r>
            <a:r>
              <a:rPr lang="en-US" dirty="0" err="1"/>
              <a:t>u</a:t>
            </a:r>
            <a:r>
              <a:rPr lang="en-US" dirty="0" err="1" smtClean="0"/>
              <a:t>rates</a:t>
            </a:r>
            <a:r>
              <a:rPr lang="en-US" dirty="0" smtClean="0"/>
              <a:t>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Extensive petechial hemorrhages on </a:t>
            </a:r>
            <a:r>
              <a:rPr lang="en-US" smtClean="0"/>
              <a:t>the  surfaces </a:t>
            </a:r>
            <a:r>
              <a:rPr lang="en-US" dirty="0" smtClean="0"/>
              <a:t>of thighs and breast muscles .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0" indent="0" algn="l" rtl="0">
              <a:buNone/>
              <a:defRPr/>
            </a:pPr>
            <a:r>
              <a:rPr lang="en-US" sz="2800" b="1" dirty="0" smtClean="0"/>
              <a:t>B- Variant</a:t>
            </a:r>
            <a:r>
              <a:rPr lang="en-US" b="1" dirty="0" smtClean="0"/>
              <a:t> : </a:t>
            </a:r>
            <a:r>
              <a:rPr lang="en-US" dirty="0" smtClean="0"/>
              <a:t>Small atrophic bursa of </a:t>
            </a:r>
            <a:r>
              <a:rPr lang="en-US" dirty="0" err="1" smtClean="0"/>
              <a:t>Fabricius</a:t>
            </a:r>
            <a:r>
              <a:rPr lang="en-US" dirty="0" smtClean="0"/>
              <a:t>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Brush Script MT" pitchFamily="66" charset="0"/>
              <a:buNone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1257258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17563" y="731838"/>
            <a:ext cx="7210425" cy="5434012"/>
          </a:xfrm>
        </p:spPr>
        <p:txBody>
          <a:bodyPr rtlCol="0">
            <a:normAutofit lnSpcReduction="1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Diagnosis :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Signs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Gross lesions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Histopathology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Viral isolation .</a:t>
            </a:r>
            <a:endParaRPr lang="en-US" dirty="0"/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 Serology ( ELISA ) .</a:t>
            </a:r>
          </a:p>
          <a:p>
            <a:pPr marL="274320" indent="-274320" algn="l" rtl="0" eaLnBrk="1" fontAlgn="auto" hangingPunct="1"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2"/>
                </a:solidFill>
              </a:rPr>
              <a:t>Prevention:</a:t>
            </a:r>
            <a:endParaRPr lang="en-US" b="1" dirty="0" smtClean="0"/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Vaccination.</a:t>
            </a:r>
          </a:p>
          <a:p>
            <a:pPr marL="514350" indent="-514350" algn="l" rtl="0">
              <a:buFont typeface="+mj-lt"/>
              <a:buAutoNum type="arabicPeriod"/>
              <a:defRPr/>
            </a:pPr>
            <a:r>
              <a:rPr lang="en-US" dirty="0" smtClean="0"/>
              <a:t>Isolation and strict sanitation .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Maternal antibody.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0489529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IBD Vaccines: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smtClean="0"/>
              <a:t>Live </a:t>
            </a:r>
            <a:r>
              <a:rPr lang="en-US" b="1" dirty="0"/>
              <a:t>Attenuated Vaccines</a:t>
            </a:r>
            <a:r>
              <a:rPr lang="en-US" dirty="0"/>
              <a:t> (mild, intermediate, intermediate plus, or hot strains):</a:t>
            </a:r>
          </a:p>
          <a:p>
            <a:pPr lvl="1">
              <a:buFont typeface="Arial"/>
              <a:buChar char="•"/>
            </a:pPr>
            <a:r>
              <a:rPr lang="en-US" dirty="0"/>
              <a:t>Administered via </a:t>
            </a:r>
            <a:r>
              <a:rPr lang="en-US" b="1" dirty="0"/>
              <a:t>drinking water, eye drops, or spray</a:t>
            </a:r>
            <a:r>
              <a:rPr lang="en-US" dirty="0"/>
              <a:t>.</a:t>
            </a:r>
          </a:p>
          <a:p>
            <a:pPr lvl="1">
              <a:buFont typeface="Arial"/>
              <a:buChar char="•"/>
            </a:pPr>
            <a:r>
              <a:rPr lang="en-US" dirty="0"/>
              <a:t>Used in </a:t>
            </a:r>
            <a:r>
              <a:rPr lang="en-US" b="1" dirty="0"/>
              <a:t>young chicks (</a:t>
            </a:r>
            <a:r>
              <a:rPr lang="en-US" b="1" dirty="0" smtClean="0"/>
              <a:t>10–20 </a:t>
            </a:r>
            <a:r>
              <a:rPr lang="en-US" b="1" dirty="0"/>
              <a:t>days old)</a:t>
            </a:r>
            <a:r>
              <a:rPr lang="en-US" dirty="0"/>
              <a:t> when maternal antibodies decline.</a:t>
            </a:r>
          </a:p>
          <a:p>
            <a:pPr marL="0" indent="0">
              <a:buNone/>
            </a:pPr>
            <a:r>
              <a:rPr lang="en-US" b="1" dirty="0"/>
              <a:t>Inactivated (Killed) Vaccines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Given to </a:t>
            </a:r>
            <a:r>
              <a:rPr lang="en-US" b="1" dirty="0"/>
              <a:t>breeders before laying</a:t>
            </a:r>
            <a:r>
              <a:rPr lang="en-US" dirty="0"/>
              <a:t> to pass maternal antibodies to chicks.</a:t>
            </a:r>
          </a:p>
          <a:p>
            <a:pPr marL="0" indent="0">
              <a:buNone/>
            </a:pPr>
            <a:r>
              <a:rPr lang="en-US" b="1" dirty="0"/>
              <a:t>Immune Complex and Recombinant Vaccines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Used </a:t>
            </a:r>
            <a:r>
              <a:rPr lang="en-US" b="1" dirty="0"/>
              <a:t>in </a:t>
            </a:r>
            <a:r>
              <a:rPr lang="en-US" b="1" dirty="0" err="1"/>
              <a:t>ovo</a:t>
            </a:r>
            <a:r>
              <a:rPr lang="en-US" b="1" dirty="0"/>
              <a:t> or at day 1</a:t>
            </a:r>
            <a:r>
              <a:rPr lang="en-US" dirty="0"/>
              <a:t> in hatcheries, offering early protection.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3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Common Vaccination Schedule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1" dirty="0" smtClean="0"/>
              <a:t>Broilers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10–14 days: Intermediate vaccine via drinking water.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18–20 </a:t>
            </a:r>
            <a:r>
              <a:rPr lang="en-US" dirty="0"/>
              <a:t>days: Booster dose (if needed, based on risk level).</a:t>
            </a:r>
          </a:p>
          <a:p>
            <a:pPr>
              <a:buFont typeface="Arial"/>
              <a:buChar char="•"/>
            </a:pPr>
            <a:r>
              <a:rPr lang="en-US" b="1" dirty="0"/>
              <a:t>Layers &amp; Breeders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/>
              <a:t>10–14 days: Live vaccine.</a:t>
            </a:r>
          </a:p>
          <a:p>
            <a:pPr lvl="1">
              <a:buFont typeface="Arial"/>
              <a:buChar char="•"/>
            </a:pPr>
            <a:r>
              <a:rPr lang="en-US" dirty="0"/>
              <a:t>4–6 weeks: Booster with a stronger live vaccine.</a:t>
            </a:r>
          </a:p>
          <a:p>
            <a:pPr lvl="1">
              <a:buFont typeface="Arial"/>
              <a:buChar char="•"/>
            </a:pPr>
            <a:r>
              <a:rPr lang="en-US" dirty="0"/>
              <a:t>16–18 weeks: Inactivated vaccine before laying.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13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52128"/>
          </a:xfrm>
        </p:spPr>
        <p:txBody>
          <a:bodyPr>
            <a:normAutofit/>
          </a:bodyPr>
          <a:lstStyle/>
          <a:p>
            <a:pPr algn="l" rtl="0"/>
            <a:r>
              <a:rPr lang="en-US" sz="2400" u="sng" dirty="0" err="1">
                <a:solidFill>
                  <a:srgbClr val="C00000"/>
                </a:solidFill>
              </a:rPr>
              <a:t>Hydropericardium</a:t>
            </a:r>
            <a:r>
              <a:rPr lang="en-US" sz="2400" u="sng" dirty="0">
                <a:solidFill>
                  <a:srgbClr val="C00000"/>
                </a:solidFill>
              </a:rPr>
              <a:t> – Hepatitis Syndrome </a:t>
            </a:r>
            <a:r>
              <a:rPr lang="en-US" sz="2400" u="sng" dirty="0" smtClean="0">
                <a:solidFill>
                  <a:srgbClr val="C00000"/>
                </a:solidFill>
              </a:rPr>
              <a:t>  </a:t>
            </a:r>
            <a:r>
              <a:rPr lang="en-US" sz="2400" u="sng" dirty="0">
                <a:solidFill>
                  <a:srgbClr val="C00000"/>
                </a:solidFill>
              </a:rPr>
              <a:t>( HHS ) ( Angara Disease ) </a:t>
            </a:r>
            <a:endParaRPr lang="ar-IQ" sz="24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628800"/>
            <a:ext cx="7612412" cy="4497363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sz="2800" dirty="0" smtClean="0"/>
              <a:t> Acute  infectious  disease  of  chickens characterized  by  high  morbidity  and  mortality , excess  pericardial  fluid , and  multifocal  hepatic necrosis. </a:t>
            </a:r>
          </a:p>
          <a:p>
            <a:pPr marL="0" indent="0" algn="l">
              <a:buNone/>
            </a:pPr>
            <a:r>
              <a:rPr lang="en-US" sz="2800" dirty="0" smtClean="0"/>
              <a:t>It  affects  mainly  broilers   and   broiler   </a:t>
            </a:r>
            <a:r>
              <a:rPr lang="en-US" sz="2800" smtClean="0"/>
              <a:t>parents  in    </a:t>
            </a:r>
            <a:r>
              <a:rPr lang="en-US" sz="2800" dirty="0" smtClean="0"/>
              <a:t>rear,  and   has   also been </a:t>
            </a:r>
            <a:r>
              <a:rPr lang="en-US" sz="2800" smtClean="0"/>
              <a:t>seen  in  pigeons.    </a:t>
            </a:r>
            <a:endParaRPr lang="en-US" sz="4400" b="1" u="sng" dirty="0" smtClean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 Etiology</a:t>
            </a:r>
            <a:r>
              <a:rPr lang="en-US" sz="4800" b="1" u="sng" dirty="0" smtClean="0"/>
              <a:t> </a:t>
            </a:r>
            <a:r>
              <a:rPr lang="en-US" sz="2800" b="1" u="sng" dirty="0" smtClean="0"/>
              <a:t>:</a:t>
            </a:r>
            <a:r>
              <a:rPr lang="en-US" sz="2800" b="1" dirty="0" smtClean="0"/>
              <a:t> </a:t>
            </a:r>
            <a:r>
              <a:rPr lang="en-US" sz="2800" dirty="0" smtClean="0"/>
              <a:t>Adenovirus. Possibly in combination with  </a:t>
            </a:r>
            <a:r>
              <a:rPr lang="en-US" sz="2800" dirty="0" err="1" smtClean="0"/>
              <a:t>immunosuppression</a:t>
            </a:r>
            <a:r>
              <a:rPr lang="en-US" sz="2800" dirty="0" smtClean="0"/>
              <a:t>  caused  by  Chicken Infectious  Anemia  or  IBD.</a:t>
            </a:r>
          </a:p>
          <a:p>
            <a:pPr marL="0" indent="0" algn="l">
              <a:buNone/>
            </a:pPr>
            <a:r>
              <a:rPr lang="ar-IQ" sz="2800" dirty="0" smtClean="0"/>
              <a:t>   </a:t>
            </a:r>
            <a:r>
              <a:rPr lang="en-US" sz="4000" b="1" u="sng" dirty="0" smtClean="0">
                <a:solidFill>
                  <a:srgbClr val="C00000"/>
                </a:solidFill>
              </a:rPr>
              <a:t>Transmission</a:t>
            </a:r>
            <a:r>
              <a:rPr lang="en-US" sz="2800" b="1" u="sng" dirty="0" smtClean="0"/>
              <a:t>: </a:t>
            </a:r>
            <a:r>
              <a:rPr lang="en-US" sz="2800" dirty="0" smtClean="0"/>
              <a:t>Vertically and horizontally.           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30337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834</Words>
  <Application>Microsoft Office PowerPoint</Application>
  <PresentationFormat>عرض على الشاشة (3:4)‏</PresentationFormat>
  <Paragraphs>122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عرض تقديمي في PowerPoint</vt:lpstr>
      <vt:lpstr>     Infectious Bursal Disease {IBD} ( Gumboro)</vt:lpstr>
      <vt:lpstr>عرض تقديمي في PowerPoint</vt:lpstr>
      <vt:lpstr>Signs :</vt:lpstr>
      <vt:lpstr>Post – mortem lesions: </vt:lpstr>
      <vt:lpstr>عرض تقديمي في PowerPoint</vt:lpstr>
      <vt:lpstr>Types of IBD Vaccines: </vt:lpstr>
      <vt:lpstr>Common Vaccination Schedule </vt:lpstr>
      <vt:lpstr>Hydropericardium – Hepatitis Syndrome   ( HHS ) ( Angara Disease ) </vt:lpstr>
      <vt:lpstr>Clinical signs :</vt:lpstr>
      <vt:lpstr>Post-mortem lesions: </vt:lpstr>
      <vt:lpstr>Diagnosis</vt:lpstr>
      <vt:lpstr>Treatment : No treatment.</vt:lpstr>
      <vt:lpstr>Types of Vaccines Used for Angara Disease (HHS) </vt:lpstr>
      <vt:lpstr>Vaccination Program for Angara Disease (HHS)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 infectious Bursal Disease {Gum boro ,IBD}</dc:title>
  <dc:creator>CORE I7</dc:creator>
  <cp:lastModifiedBy>Maher</cp:lastModifiedBy>
  <cp:revision>43</cp:revision>
  <dcterms:created xsi:type="dcterms:W3CDTF">2013-03-04T19:32:36Z</dcterms:created>
  <dcterms:modified xsi:type="dcterms:W3CDTF">2025-02-15T06:01:57Z</dcterms:modified>
</cp:coreProperties>
</file>